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Open Sans Extra Bold" panose="020B0604020202020204" charset="0"/>
      <p:regular r:id="rId14"/>
    </p:embeddedFont>
    <p:embeddedFont>
      <p:font typeface="Poppins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 Bold" panose="020B0604020202020204" charset="0"/>
      <p:regular r:id="rId20"/>
    </p:embeddedFont>
    <p:embeddedFont>
      <p:font typeface="Poppins Bold" panose="020B0604020202020204" charset="0"/>
      <p:regular r:id="rId21"/>
    </p:embeddedFont>
    <p:embeddedFont>
      <p:font typeface="Canva San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3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50740" y="3588776"/>
            <a:ext cx="8369763" cy="4800795"/>
            <a:chOff x="0" y="0"/>
            <a:chExt cx="7981950" cy="4578350"/>
          </a:xfrm>
        </p:grpSpPr>
        <p:sp>
          <p:nvSpPr>
            <p:cNvPr id="16" name="Freeform 1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61" b="-3261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0" y="2054511"/>
            <a:ext cx="10695948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Online Bug Tracking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613" y="542097"/>
            <a:ext cx="4752632" cy="6398969"/>
          </a:xfrm>
          <a:custGeom>
            <a:avLst/>
            <a:gdLst/>
            <a:ahLst/>
            <a:cxnLst/>
            <a:rect l="l" t="t" r="r" b="b"/>
            <a:pathLst>
              <a:path w="4752632" h="6398969">
                <a:moveTo>
                  <a:pt x="0" y="0"/>
                </a:moveTo>
                <a:lnTo>
                  <a:pt x="4752632" y="0"/>
                </a:lnTo>
                <a:lnTo>
                  <a:pt x="4752632" y="6398969"/>
                </a:lnTo>
                <a:lnTo>
                  <a:pt x="0" y="6398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56099" y="1176075"/>
            <a:ext cx="7325623" cy="5764992"/>
          </a:xfrm>
          <a:custGeom>
            <a:avLst/>
            <a:gdLst/>
            <a:ahLst/>
            <a:cxnLst/>
            <a:rect l="l" t="t" r="r" b="b"/>
            <a:pathLst>
              <a:path w="7325623" h="5764992">
                <a:moveTo>
                  <a:pt x="0" y="0"/>
                </a:moveTo>
                <a:lnTo>
                  <a:pt x="7325623" y="0"/>
                </a:lnTo>
                <a:lnTo>
                  <a:pt x="7325623" y="5764991"/>
                </a:lnTo>
                <a:lnTo>
                  <a:pt x="0" y="576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6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97331" y="1176075"/>
            <a:ext cx="5390669" cy="6168339"/>
          </a:xfrm>
          <a:custGeom>
            <a:avLst/>
            <a:gdLst/>
            <a:ahLst/>
            <a:cxnLst/>
            <a:rect l="l" t="t" r="r" b="b"/>
            <a:pathLst>
              <a:path w="5390669" h="6168339">
                <a:moveTo>
                  <a:pt x="0" y="0"/>
                </a:moveTo>
                <a:lnTo>
                  <a:pt x="5390669" y="0"/>
                </a:lnTo>
                <a:lnTo>
                  <a:pt x="5390669" y="6168339"/>
                </a:lnTo>
                <a:lnTo>
                  <a:pt x="0" y="616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50995" y="7810919"/>
            <a:ext cx="248081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Create Project 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8540" y="7953477"/>
            <a:ext cx="248081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Tester Home 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93099" y="7953477"/>
            <a:ext cx="199913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create bug form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3" y="2532476"/>
            <a:ext cx="9325087" cy="5583372"/>
          </a:xfrm>
          <a:custGeom>
            <a:avLst/>
            <a:gdLst/>
            <a:ahLst/>
            <a:cxnLst/>
            <a:rect l="l" t="t" r="r" b="b"/>
            <a:pathLst>
              <a:path w="9325087" h="5583372">
                <a:moveTo>
                  <a:pt x="0" y="0"/>
                </a:moveTo>
                <a:lnTo>
                  <a:pt x="9325087" y="0"/>
                </a:lnTo>
                <a:lnTo>
                  <a:pt x="9325087" y="5583371"/>
                </a:lnTo>
                <a:lnTo>
                  <a:pt x="0" y="5583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59" r="-34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43782" y="1590039"/>
            <a:ext cx="6687186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31"/>
              </a:lnSpc>
            </a:pPr>
            <a:r>
              <a:rPr lang="en-US" sz="710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Learning Highlights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43782" y="4907687"/>
            <a:ext cx="6687186" cy="518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l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Technical Skills:</a:t>
            </a:r>
          </a:p>
          <a:p>
            <a:pPr marL="820425" lvl="2" indent="-273475" algn="l">
              <a:lnSpc>
                <a:spcPts val="2660"/>
              </a:lnSpc>
              <a:spcBef>
                <a:spcPct val="0"/>
              </a:spcBef>
              <a:buFont typeface="Arial"/>
              <a:buChar char="⚬"/>
            </a:pPr>
            <a:r>
              <a:rPr lang="en-US" sz="1900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Gained deep knowledge of Java, including exception handling, DAO pattern, and service layer implementation.</a:t>
            </a:r>
          </a:p>
          <a:p>
            <a:pPr marL="820425" lvl="2" indent="-273475" algn="l">
              <a:lnSpc>
                <a:spcPts val="2660"/>
              </a:lnSpc>
              <a:spcBef>
                <a:spcPct val="0"/>
              </a:spcBef>
              <a:buFont typeface="Arial"/>
              <a:buChar char="⚬"/>
            </a:pPr>
            <a:r>
              <a:rPr lang="en-US" sz="1900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Improved SQL skills, including writing efficient queries and managing database connections.</a:t>
            </a:r>
          </a:p>
          <a:p>
            <a:pPr marL="410213" lvl="1" indent="-205106" algn="l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Problem-Solving:</a:t>
            </a:r>
          </a:p>
          <a:p>
            <a:pPr marL="820425" lvl="2" indent="-273475" algn="l">
              <a:lnSpc>
                <a:spcPts val="2660"/>
              </a:lnSpc>
              <a:spcBef>
                <a:spcPct val="0"/>
              </a:spcBef>
              <a:buFont typeface="Arial"/>
              <a:buChar char="⚬"/>
            </a:pPr>
            <a:r>
              <a:rPr lang="en-US" sz="1900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Developed strong problem-solving skills, particularly in debugging and resolving complex issues related to user roles and database interactions.</a:t>
            </a:r>
          </a:p>
          <a:p>
            <a:pPr marL="410213" lvl="1" indent="-205106" algn="l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Team Collaboration:</a:t>
            </a:r>
          </a:p>
          <a:p>
            <a:pPr marL="820425" lvl="2" indent="-273475" algn="l">
              <a:lnSpc>
                <a:spcPts val="2660"/>
              </a:lnSpc>
              <a:spcBef>
                <a:spcPct val="0"/>
              </a:spcBef>
              <a:buFont typeface="Arial"/>
              <a:buChar char="⚬"/>
            </a:pPr>
            <a:r>
              <a:rPr lang="en-US" sz="1900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Enhanced team collaboration skills by working closely with peers on design decisions, code reviews, and integration tasks.</a:t>
            </a:r>
          </a:p>
          <a:p>
            <a:pPr marL="204349" lvl="1" indent="-102175" algn="l">
              <a:lnSpc>
                <a:spcPts val="1325"/>
              </a:lnSpc>
              <a:spcBef>
                <a:spcPct val="0"/>
              </a:spcBef>
              <a:buFont typeface="Arial"/>
              <a:buChar char="•"/>
            </a:pPr>
            <a:endParaRPr lang="en-US" sz="1900" spc="-38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8366" y="2485326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03" b="-370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06781" y="2267663"/>
            <a:ext cx="7274437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Team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0191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Aaron Loeb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0191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7503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Alfredo Torres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57503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Project manager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23789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Juliana Silva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23789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90076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Daniel Gallego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90076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Expert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54134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Olivia Wilson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54134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Marketing Head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766494" y="-816076"/>
            <a:ext cx="21820987" cy="1762900"/>
            <a:chOff x="0" y="0"/>
            <a:chExt cx="6110362" cy="49365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4047722"/>
            <a:ext cx="3296071" cy="946825"/>
            <a:chOff x="0" y="0"/>
            <a:chExt cx="922973" cy="2651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Aditya Kejriwal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87394" y="4047722"/>
            <a:ext cx="3296071" cy="946825"/>
            <a:chOff x="0" y="0"/>
            <a:chExt cx="922973" cy="2651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Aman Kumar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144000" y="4047722"/>
            <a:ext cx="3296071" cy="946825"/>
            <a:chOff x="0" y="0"/>
            <a:chExt cx="922973" cy="2651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Atharva Soman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489116" y="4047722"/>
            <a:ext cx="3296071" cy="946825"/>
            <a:chOff x="0" y="0"/>
            <a:chExt cx="922973" cy="2651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Durva Chavan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28700" y="5902845"/>
            <a:ext cx="3296071" cy="946825"/>
            <a:chOff x="0" y="0"/>
            <a:chExt cx="922973" cy="2651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Nancy Biyahut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987394" y="5902845"/>
            <a:ext cx="3296071" cy="946825"/>
            <a:chOff x="0" y="0"/>
            <a:chExt cx="922973" cy="2651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Soumil Agarwal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144000" y="5902845"/>
            <a:ext cx="3296071" cy="946825"/>
            <a:chOff x="0" y="0"/>
            <a:chExt cx="922973" cy="26513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Sugandhi Arora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489116" y="5902845"/>
            <a:ext cx="3296071" cy="946825"/>
            <a:chOff x="0" y="0"/>
            <a:chExt cx="922973" cy="26513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Satyam Jha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09132" y="1222804"/>
            <a:ext cx="7922504" cy="157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Online Bug Tracking System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6307" y="300249"/>
            <a:ext cx="8027935" cy="9598729"/>
            <a:chOff x="0" y="0"/>
            <a:chExt cx="8603361" cy="10286746"/>
          </a:xfrm>
        </p:grpSpPr>
        <p:sp>
          <p:nvSpPr>
            <p:cNvPr id="10" name="Freeform 10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8002" r="-5146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567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54080" y="3348117"/>
            <a:ext cx="11387207" cy="5062832"/>
            <a:chOff x="0" y="0"/>
            <a:chExt cx="2999100" cy="13334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99100" cy="1333421"/>
            </a:xfrm>
            <a:custGeom>
              <a:avLst/>
              <a:gdLst/>
              <a:ahLst/>
              <a:cxnLst/>
              <a:rect l="l" t="t" r="r" b="b"/>
              <a:pathLst>
                <a:path w="2999100" h="1333421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1323902"/>
                  </a:lnTo>
                  <a:cubicBezTo>
                    <a:pt x="2999100" y="1326427"/>
                    <a:pt x="2998097" y="1328848"/>
                    <a:pt x="2996312" y="1330633"/>
                  </a:cubicBezTo>
                  <a:cubicBezTo>
                    <a:pt x="2994527" y="1332418"/>
                    <a:pt x="2992106" y="1333421"/>
                    <a:pt x="2989581" y="1333421"/>
                  </a:cubicBezTo>
                  <a:lnTo>
                    <a:pt x="9518" y="1333421"/>
                  </a:lnTo>
                  <a:cubicBezTo>
                    <a:pt x="4261" y="1333421"/>
                    <a:pt x="0" y="1329159"/>
                    <a:pt x="0" y="132390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99100" cy="1371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816324" y="3508347"/>
            <a:ext cx="4388451" cy="380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317" lvl="1" indent="-198158" algn="l">
              <a:lnSpc>
                <a:spcPts val="2569"/>
              </a:lnSpc>
              <a:buFont typeface="Arial"/>
              <a:buChar char="•"/>
            </a:pPr>
            <a:r>
              <a:rPr lang="en-US" sz="1835" spc="-3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Overview:</a:t>
            </a:r>
          </a:p>
          <a:p>
            <a:pPr marL="792634" lvl="2" indent="-264211" algn="l">
              <a:lnSpc>
                <a:spcPts val="2569"/>
              </a:lnSpc>
              <a:buFont typeface="Arial"/>
              <a:buChar char="⚬"/>
            </a:pPr>
            <a:r>
              <a:rPr lang="en-US" sz="1835" spc="-3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Online Bug Tracking System is designed to simplify the process of tracking bugs, managing projects, and improving communication among team members.</a:t>
            </a:r>
          </a:p>
          <a:p>
            <a:pPr marL="792634" lvl="2" indent="-264211" algn="l">
              <a:lnSpc>
                <a:spcPts val="2569"/>
              </a:lnSpc>
              <a:spcBef>
                <a:spcPct val="0"/>
              </a:spcBef>
              <a:buFont typeface="Arial"/>
              <a:buChar char="⚬"/>
            </a:pPr>
            <a:r>
              <a:rPr lang="en-US" sz="1835" spc="-3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is essential for organizations to keep track of issues, monitor progress, and resolve bugs efficiently to maintain high-quality software development.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44670" y="3508347"/>
            <a:ext cx="4222234" cy="457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1306" lvl="1" indent="-190653" algn="l">
              <a:lnSpc>
                <a:spcPts val="2472"/>
              </a:lnSpc>
              <a:buFont typeface="Arial"/>
              <a:buChar char="•"/>
            </a:pPr>
            <a:r>
              <a:rPr lang="en-US" sz="1766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Objective:</a:t>
            </a:r>
          </a:p>
          <a:p>
            <a:pPr marL="762612" lvl="2" indent="-254204" algn="l">
              <a:lnSpc>
                <a:spcPts val="2472"/>
              </a:lnSpc>
              <a:buFont typeface="Arial"/>
              <a:buChar char="⚬"/>
            </a:pPr>
            <a:r>
              <a:rPr lang="en-US" sz="1766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To create a user-friendly platform that allows project managers, developers, and testers to collaborate seamlessly.</a:t>
            </a:r>
          </a:p>
          <a:p>
            <a:pPr marL="762612" lvl="2" indent="-254204" algn="l">
              <a:lnSpc>
                <a:spcPts val="2472"/>
              </a:lnSpc>
              <a:buFont typeface="Arial"/>
              <a:buChar char="⚬"/>
            </a:pPr>
            <a:r>
              <a:rPr lang="en-US" sz="1766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Provide role-based access to ensure that users only have access to the features they need.</a:t>
            </a:r>
          </a:p>
          <a:p>
            <a:pPr marL="762612" lvl="2" indent="-254204" algn="l">
              <a:lnSpc>
                <a:spcPts val="2472"/>
              </a:lnSpc>
              <a:spcBef>
                <a:spcPct val="0"/>
              </a:spcBef>
              <a:buFont typeface="Arial"/>
              <a:buChar char="⚬"/>
            </a:pPr>
            <a:r>
              <a:rPr lang="en-US" sz="1766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Enhance the reliability and maintainability of software projects by effectively managing bug reports and project tasks.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8692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98481" y="2571750"/>
            <a:ext cx="12424311" cy="6508671"/>
            <a:chOff x="0" y="0"/>
            <a:chExt cx="3272247" cy="1714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72246" cy="1714218"/>
            </a:xfrm>
            <a:custGeom>
              <a:avLst/>
              <a:gdLst/>
              <a:ahLst/>
              <a:cxnLst/>
              <a:rect l="l" t="t" r="r" b="b"/>
              <a:pathLst>
                <a:path w="3272246" h="1714218">
                  <a:moveTo>
                    <a:pt x="0" y="0"/>
                  </a:moveTo>
                  <a:lnTo>
                    <a:pt x="3272246" y="0"/>
                  </a:lnTo>
                  <a:lnTo>
                    <a:pt x="3272246" y="1714218"/>
                  </a:lnTo>
                  <a:lnTo>
                    <a:pt x="0" y="1714218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272247" cy="175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67558" y="2814121"/>
            <a:ext cx="11552885" cy="895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65"/>
              </a:lnSpc>
              <a:spcBef>
                <a:spcPct val="0"/>
              </a:spcBef>
            </a:pPr>
            <a:r>
              <a:rPr lang="en-US" sz="526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67558" y="3895618"/>
            <a:ext cx="4437013" cy="5184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583" lvl="1" indent="-188792" algn="l">
              <a:lnSpc>
                <a:spcPts val="2448"/>
              </a:lnSpc>
              <a:buFont typeface="Arial"/>
              <a:buChar char="•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Multi-Role Support:</a:t>
            </a:r>
          </a:p>
          <a:p>
            <a:pPr marL="755166" lvl="2" indent="-251722" algn="l">
              <a:lnSpc>
                <a:spcPts val="2448"/>
              </a:lnSpc>
              <a:buFont typeface="Arial"/>
              <a:buChar char="⚬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system supports different user roles including Project Manager, Developer, and Tester, each with specific functionalities.</a:t>
            </a:r>
          </a:p>
          <a:p>
            <a:pPr marL="377583" lvl="1" indent="-188792" algn="l">
              <a:lnSpc>
                <a:spcPts val="2448"/>
              </a:lnSpc>
              <a:buFont typeface="Arial"/>
              <a:buChar char="•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Bug Tracking:</a:t>
            </a:r>
          </a:p>
          <a:p>
            <a:pPr marL="755166" lvl="2" indent="-251722" algn="l">
              <a:lnSpc>
                <a:spcPts val="2448"/>
              </a:lnSpc>
              <a:buFont typeface="Arial"/>
              <a:buChar char="⚬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Bugs can be logged, assigned, and tracked with detailed information including severity, status, and related comments.</a:t>
            </a:r>
          </a:p>
          <a:p>
            <a:pPr marL="377583" lvl="1" indent="-188792" algn="l">
              <a:lnSpc>
                <a:spcPts val="2448"/>
              </a:lnSpc>
              <a:buFont typeface="Arial"/>
              <a:buChar char="•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Project Management:</a:t>
            </a:r>
          </a:p>
          <a:p>
            <a:pPr marL="755166" lvl="2" indent="-251722" algn="l">
              <a:lnSpc>
                <a:spcPts val="2448"/>
              </a:lnSpc>
              <a:buFont typeface="Arial"/>
              <a:buChar char="⚬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Manage multiple projects with features to create, update, and monitor project progress.</a:t>
            </a:r>
          </a:p>
          <a:p>
            <a:pPr marL="755166" lvl="2" indent="-251722" algn="l">
              <a:lnSpc>
                <a:spcPts val="2448"/>
              </a:lnSpc>
              <a:buFont typeface="Arial"/>
              <a:buChar char="⚬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Assign tasks to team members and track their completion status.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  <a:endParaRPr lang="en-US" sz="1748" spc="-3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97660" y="3895618"/>
            <a:ext cx="6010240" cy="548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583" lvl="1" indent="-188792" algn="l">
              <a:lnSpc>
                <a:spcPts val="2448"/>
              </a:lnSpc>
              <a:buFont typeface="Arial"/>
              <a:buChar char="•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User Registration and Authentication:</a:t>
            </a:r>
          </a:p>
          <a:p>
            <a:pPr marL="755166" lvl="2" indent="-251722" algn="l">
              <a:lnSpc>
                <a:spcPts val="2448"/>
              </a:lnSpc>
              <a:buFont typeface="Arial"/>
              <a:buChar char="⚬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Secure login mechanism with role-based access control.</a:t>
            </a:r>
          </a:p>
          <a:p>
            <a:pPr marL="755166" lvl="2" indent="-251722" algn="l">
              <a:lnSpc>
                <a:spcPts val="2448"/>
              </a:lnSpc>
              <a:buFont typeface="Arial"/>
              <a:buChar char="⚬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Users must register with the system and are assigned specific roles that determine their access and permissions.</a:t>
            </a:r>
          </a:p>
          <a:p>
            <a:pPr marL="377583" lvl="1" indent="-188792" algn="l">
              <a:lnSpc>
                <a:spcPts val="2448"/>
              </a:lnSpc>
              <a:buFont typeface="Arial"/>
              <a:buChar char="•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Exception Handling:</a:t>
            </a:r>
          </a:p>
          <a:p>
            <a:pPr marL="755166" lvl="2" indent="-251722" algn="l">
              <a:lnSpc>
                <a:spcPts val="2448"/>
              </a:lnSpc>
              <a:buFont typeface="Arial"/>
              <a:buChar char="⚬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Custom exceptions such as DeveloperServiceLayerException,  ensure robust error management and clear debugging.</a:t>
            </a:r>
          </a:p>
          <a:p>
            <a:pPr marL="377583" lvl="1" indent="-188792" algn="l">
              <a:lnSpc>
                <a:spcPts val="2448"/>
              </a:lnSpc>
              <a:buFont typeface="Arial"/>
              <a:buChar char="•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Data Persistence:</a:t>
            </a:r>
          </a:p>
          <a:p>
            <a:pPr marL="755166" lvl="2" indent="-251722" algn="l">
              <a:lnSpc>
                <a:spcPts val="2448"/>
              </a:lnSpc>
              <a:buFont typeface="Arial"/>
              <a:buChar char="⚬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system uses SQL for data persistence, efficiently storing and retrieving information related to bugs, projects, and users.</a:t>
            </a:r>
          </a:p>
          <a:p>
            <a:pPr marL="755166" lvl="2" indent="-251722" algn="l">
              <a:lnSpc>
                <a:spcPts val="2448"/>
              </a:lnSpc>
              <a:spcBef>
                <a:spcPct val="0"/>
              </a:spcBef>
              <a:buFont typeface="Arial"/>
              <a:buChar char="⚬"/>
            </a:pPr>
            <a:r>
              <a:rPr lang="en-US" sz="1748" spc="-3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DAO (Data Access Object) pattern is implemented to abstract and encapsulate all access to the data source.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  <a:endParaRPr lang="en-US" sz="1748" spc="-3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4958" y="4067464"/>
            <a:ext cx="7420883" cy="5190836"/>
          </a:xfrm>
          <a:custGeom>
            <a:avLst/>
            <a:gdLst/>
            <a:ahLst/>
            <a:cxnLst/>
            <a:rect l="l" t="t" r="r" b="b"/>
            <a:pathLst>
              <a:path w="7420883" h="5190836">
                <a:moveTo>
                  <a:pt x="0" y="0"/>
                </a:moveTo>
                <a:lnTo>
                  <a:pt x="7420883" y="0"/>
                </a:lnTo>
                <a:lnTo>
                  <a:pt x="7420883" y="5190836"/>
                </a:lnTo>
                <a:lnTo>
                  <a:pt x="0" y="519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34" r="-2542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04900"/>
            <a:ext cx="5813398" cy="77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24"/>
              </a:lnSpc>
            </a:pPr>
            <a:r>
              <a:rPr lang="en-US" sz="56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Technical Stack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01337" y="2246630"/>
            <a:ext cx="9686663" cy="701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Backend:</a:t>
            </a:r>
          </a:p>
          <a:p>
            <a:pPr marL="949952" lvl="2" indent="-316651" algn="l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Java: Core language used to implement the backend logic.</a:t>
            </a:r>
          </a:p>
          <a:p>
            <a:pPr marL="949952" lvl="2" indent="-316651" algn="l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Exception Handling: Custom exceptions for handling specific error cases.</a:t>
            </a:r>
          </a:p>
          <a:p>
            <a:pPr marL="474976" lvl="1" indent="-237488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Frontend:</a:t>
            </a:r>
          </a:p>
          <a:p>
            <a:pPr marL="949952" lvl="2" indent="-316651" algn="l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HTML, CSS, Javascript</a:t>
            </a:r>
          </a:p>
          <a:p>
            <a:pPr marL="474976" lvl="1" indent="-237488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Database:</a:t>
            </a:r>
          </a:p>
          <a:p>
            <a:pPr marL="949952" lvl="2" indent="-316651" algn="l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SQL (e.g., MySQL, PostgreSQL): Used for persistent data storage and retrieval.</a:t>
            </a:r>
          </a:p>
          <a:p>
            <a:pPr marL="474976" lvl="1" indent="-237488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Libraries/Frameworks:</a:t>
            </a:r>
          </a:p>
          <a:p>
            <a:pPr marL="949952" lvl="2" indent="-316651" algn="l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JDBC: Used for connecting and executing SQL queries in the database.</a:t>
            </a:r>
          </a:p>
          <a:p>
            <a:pPr marL="474976" lvl="1" indent="-237488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Tools:</a:t>
            </a:r>
          </a:p>
          <a:p>
            <a:pPr marL="949952" lvl="2" indent="-316651" algn="l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IntelliJ IDEA/Eclipse: IDEs used for development.</a:t>
            </a:r>
          </a:p>
          <a:p>
            <a:pPr marL="949952" lvl="2" indent="-316651" algn="l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Github: Version control system for managing codebase.</a:t>
            </a:r>
          </a:p>
          <a:p>
            <a:pPr marL="949952" lvl="2" indent="-316651" algn="l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Maven/Gradle: Build tools for managing project dependencies and packaging.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76600" y="827528"/>
            <a:ext cx="7917575" cy="77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24"/>
              </a:lnSpc>
            </a:pPr>
            <a:r>
              <a:rPr lang="en-US" sz="56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Architecture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37" y="1598545"/>
            <a:ext cx="14771965" cy="85619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59870"/>
            <a:ext cx="8761423" cy="5477081"/>
          </a:xfrm>
          <a:custGeom>
            <a:avLst/>
            <a:gdLst/>
            <a:ahLst/>
            <a:cxnLst/>
            <a:rect l="l" t="t" r="r" b="b"/>
            <a:pathLst>
              <a:path w="8761423" h="5477081">
                <a:moveTo>
                  <a:pt x="0" y="0"/>
                </a:moveTo>
                <a:lnTo>
                  <a:pt x="8761423" y="0"/>
                </a:lnTo>
                <a:lnTo>
                  <a:pt x="8761423" y="5477081"/>
                </a:lnTo>
                <a:lnTo>
                  <a:pt x="0" y="5477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3" r="-852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23950"/>
            <a:ext cx="5813398" cy="146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1"/>
              </a:lnSpc>
            </a:pPr>
            <a:r>
              <a:rPr lang="en-US" sz="553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Challenges and Solutions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990600"/>
            <a:ext cx="8112098" cy="828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76"/>
              </a:lnSpc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Challenge :</a:t>
            </a:r>
          </a:p>
          <a:p>
            <a:pPr marL="0" lvl="0" indent="0" algn="l">
              <a:lnSpc>
                <a:spcPts val="2276"/>
              </a:lnSpc>
            </a:pPr>
            <a:endParaRPr lang="en-US" sz="1625" spc="-3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51000" lvl="1" indent="-175500" algn="l">
              <a:lnSpc>
                <a:spcPts val="2276"/>
              </a:lnSpc>
              <a:buFont typeface="Arial"/>
              <a:buChar char="•"/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Handling multiple roles and ensuring that users only have access to the features they need.</a:t>
            </a:r>
          </a:p>
          <a:p>
            <a:pPr marL="0" lvl="0" indent="0" algn="l">
              <a:lnSpc>
                <a:spcPts val="2276"/>
              </a:lnSpc>
            </a:pPr>
            <a:endParaRPr lang="en-US" sz="1625" spc="-3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276"/>
              </a:lnSpc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Solution :</a:t>
            </a:r>
          </a:p>
          <a:p>
            <a:pPr marL="0" lvl="0" indent="0" algn="l">
              <a:lnSpc>
                <a:spcPts val="2276"/>
              </a:lnSpc>
            </a:pPr>
            <a:endParaRPr lang="en-US" sz="1625" spc="-3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51000" lvl="1" indent="-175500" algn="l">
              <a:lnSpc>
                <a:spcPts val="2276"/>
              </a:lnSpc>
              <a:buFont typeface="Arial"/>
              <a:buChar char="•"/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Implemented role-based access control, ensuring that each role (Project Manager, Developer, Tester) has access only to relevant features.</a:t>
            </a:r>
          </a:p>
          <a:p>
            <a:pPr marL="0" lvl="0" indent="0" algn="l">
              <a:lnSpc>
                <a:spcPts val="2276"/>
              </a:lnSpc>
            </a:pPr>
            <a:endParaRPr lang="en-US" sz="1625" spc="-3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276"/>
              </a:lnSpc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Challenge :</a:t>
            </a:r>
          </a:p>
          <a:p>
            <a:pPr marL="0" lvl="0" indent="0" algn="l">
              <a:lnSpc>
                <a:spcPts val="2276"/>
              </a:lnSpc>
            </a:pPr>
            <a:endParaRPr lang="en-US" sz="1625" spc="-3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51000" lvl="1" indent="-175500" algn="l">
              <a:lnSpc>
                <a:spcPts val="2276"/>
              </a:lnSpc>
              <a:buFont typeface="Arial"/>
              <a:buChar char="•"/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Efficiently handling database operations while ensuring that data integrity is maintained.</a:t>
            </a:r>
          </a:p>
          <a:p>
            <a:pPr marL="0" lvl="0" indent="0" algn="l">
              <a:lnSpc>
                <a:spcPts val="2276"/>
              </a:lnSpc>
            </a:pPr>
            <a:endParaRPr lang="en-US" sz="1625" spc="-3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276"/>
              </a:lnSpc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Solution :</a:t>
            </a:r>
          </a:p>
          <a:p>
            <a:pPr marL="0" lvl="0" indent="0" algn="l">
              <a:lnSpc>
                <a:spcPts val="2276"/>
              </a:lnSpc>
            </a:pPr>
            <a:endParaRPr lang="en-US" sz="1625" spc="-3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51000" lvl="1" indent="-175500" algn="l">
              <a:lnSpc>
                <a:spcPts val="2276"/>
              </a:lnSpc>
              <a:buFont typeface="Arial"/>
              <a:buChar char="•"/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Used the DAO pattern to separate business logic from data access logic, enhancing maintainability and scalability.</a:t>
            </a:r>
          </a:p>
          <a:p>
            <a:pPr marL="0" lvl="0" indent="0" algn="l">
              <a:lnSpc>
                <a:spcPts val="2276"/>
              </a:lnSpc>
            </a:pPr>
            <a:endParaRPr lang="en-US" sz="1625" spc="-3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276"/>
              </a:lnSpc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Challenge :</a:t>
            </a:r>
          </a:p>
          <a:p>
            <a:pPr marL="0" lvl="0" indent="0" algn="l">
              <a:lnSpc>
                <a:spcPts val="2276"/>
              </a:lnSpc>
            </a:pPr>
            <a:endParaRPr lang="en-US" sz="1625" spc="-3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51000" lvl="1" indent="-175500" algn="l">
              <a:lnSpc>
                <a:spcPts val="2276"/>
              </a:lnSpc>
              <a:buFont typeface="Arial"/>
              <a:buChar char="•"/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Implementing comprehensive error handling to provide meaningful error messages and avoid system crashes.</a:t>
            </a:r>
          </a:p>
          <a:p>
            <a:pPr marL="0" lvl="0" indent="0" algn="l">
              <a:lnSpc>
                <a:spcPts val="2276"/>
              </a:lnSpc>
            </a:pPr>
            <a:endParaRPr lang="en-US" sz="1625" spc="-3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276"/>
              </a:lnSpc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Solution :</a:t>
            </a:r>
          </a:p>
          <a:p>
            <a:pPr marL="0" lvl="0" indent="0" algn="l">
              <a:lnSpc>
                <a:spcPts val="2276"/>
              </a:lnSpc>
            </a:pPr>
            <a:endParaRPr lang="en-US" sz="1625" spc="-3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51000" lvl="1" indent="-175500" algn="l">
              <a:lnSpc>
                <a:spcPts val="2276"/>
              </a:lnSpc>
              <a:buFont typeface="Arial"/>
              <a:buChar char="•"/>
            </a:pPr>
            <a:r>
              <a:rPr lang="en-US" sz="1625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Created custom exceptions and implemented try-catch blocks throughout the application to handle and log errors effectively.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777" y="2421533"/>
            <a:ext cx="7956078" cy="6294105"/>
          </a:xfrm>
          <a:custGeom>
            <a:avLst/>
            <a:gdLst/>
            <a:ahLst/>
            <a:cxnLst/>
            <a:rect l="l" t="t" r="r" b="b"/>
            <a:pathLst>
              <a:path w="7956078" h="6294105">
                <a:moveTo>
                  <a:pt x="0" y="0"/>
                </a:moveTo>
                <a:lnTo>
                  <a:pt x="7956078" y="0"/>
                </a:lnTo>
                <a:lnTo>
                  <a:pt x="7956078" y="6294106"/>
                </a:lnTo>
                <a:lnTo>
                  <a:pt x="0" y="6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00986" y="2421533"/>
            <a:ext cx="5842802" cy="6424785"/>
          </a:xfrm>
          <a:custGeom>
            <a:avLst/>
            <a:gdLst/>
            <a:ahLst/>
            <a:cxnLst/>
            <a:rect l="l" t="t" r="r" b="b"/>
            <a:pathLst>
              <a:path w="5842802" h="6424785">
                <a:moveTo>
                  <a:pt x="0" y="0"/>
                </a:moveTo>
                <a:lnTo>
                  <a:pt x="5842802" y="0"/>
                </a:lnTo>
                <a:lnTo>
                  <a:pt x="5842802" y="6424785"/>
                </a:lnTo>
                <a:lnTo>
                  <a:pt x="0" y="6424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36219" y="342900"/>
            <a:ext cx="8225087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UI </a:t>
            </a:r>
            <a:r>
              <a:rPr lang="en-US" sz="9200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Snapshots</a:t>
            </a:r>
            <a:endParaRPr lang="en-US" sz="9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67432" y="8934767"/>
            <a:ext cx="23520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 Page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962842"/>
            <a:ext cx="952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2112277" y="8934767"/>
            <a:ext cx="28202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Register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4815" y="1028700"/>
            <a:ext cx="8069069" cy="3469516"/>
          </a:xfrm>
          <a:custGeom>
            <a:avLst/>
            <a:gdLst/>
            <a:ahLst/>
            <a:cxnLst/>
            <a:rect l="l" t="t" r="r" b="b"/>
            <a:pathLst>
              <a:path w="8069069" h="3469516">
                <a:moveTo>
                  <a:pt x="0" y="0"/>
                </a:moveTo>
                <a:lnTo>
                  <a:pt x="8069068" y="0"/>
                </a:lnTo>
                <a:lnTo>
                  <a:pt x="8069068" y="3469516"/>
                </a:lnTo>
                <a:lnTo>
                  <a:pt x="0" y="346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94558" y="1028700"/>
            <a:ext cx="8032538" cy="4183310"/>
          </a:xfrm>
          <a:custGeom>
            <a:avLst/>
            <a:gdLst/>
            <a:ahLst/>
            <a:cxnLst/>
            <a:rect l="l" t="t" r="r" b="b"/>
            <a:pathLst>
              <a:path w="8032538" h="4183310">
                <a:moveTo>
                  <a:pt x="0" y="0"/>
                </a:moveTo>
                <a:lnTo>
                  <a:pt x="8032538" y="0"/>
                </a:lnTo>
                <a:lnTo>
                  <a:pt x="8032538" y="4183310"/>
                </a:lnTo>
                <a:lnTo>
                  <a:pt x="0" y="4183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20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09798" y="5212010"/>
            <a:ext cx="8017298" cy="4088688"/>
          </a:xfrm>
          <a:custGeom>
            <a:avLst/>
            <a:gdLst/>
            <a:ahLst/>
            <a:cxnLst/>
            <a:rect l="l" t="t" r="r" b="b"/>
            <a:pathLst>
              <a:path w="5739186" h="4088688">
                <a:moveTo>
                  <a:pt x="0" y="0"/>
                </a:moveTo>
                <a:lnTo>
                  <a:pt x="5739185" y="0"/>
                </a:lnTo>
                <a:lnTo>
                  <a:pt x="5739185" y="4088689"/>
                </a:lnTo>
                <a:lnTo>
                  <a:pt x="0" y="4088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92" t="-7797" r="-74028" b="-675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0964" y="5743426"/>
            <a:ext cx="7422920" cy="3375922"/>
          </a:xfrm>
          <a:custGeom>
            <a:avLst/>
            <a:gdLst/>
            <a:ahLst/>
            <a:cxnLst/>
            <a:rect l="l" t="t" r="r" b="b"/>
            <a:pathLst>
              <a:path w="7422920" h="3375922">
                <a:moveTo>
                  <a:pt x="0" y="0"/>
                </a:moveTo>
                <a:lnTo>
                  <a:pt x="7422920" y="0"/>
                </a:lnTo>
                <a:lnTo>
                  <a:pt x="7422920" y="3375922"/>
                </a:lnTo>
                <a:lnTo>
                  <a:pt x="0" y="3375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91664" y="4797605"/>
            <a:ext cx="271536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Manager 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9650204"/>
            <a:ext cx="803253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</a:t>
            </a:r>
            <a:r>
              <a:rPr lang="en-US" sz="1899" dirty="0" smtClean="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Details Page</a:t>
            </a:r>
            <a:endParaRPr lang="en-US" sz="1899" dirty="0">
              <a:solidFill>
                <a:srgbClr val="00000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81594" y="9326989"/>
            <a:ext cx="193551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Developer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645</Words>
  <Application>Microsoft Office PowerPoint</Application>
  <PresentationFormat>Custom</PresentationFormat>
  <Paragraphs>101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Open Sans Extra Bold</vt:lpstr>
      <vt:lpstr>Poppins</vt:lpstr>
      <vt:lpstr>Calibri</vt:lpstr>
      <vt:lpstr>Canva Sans Bold</vt:lpstr>
      <vt:lpstr>Poppins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AbhaySoman</dc:creator>
  <cp:lastModifiedBy> </cp:lastModifiedBy>
  <cp:revision>4</cp:revision>
  <dcterms:created xsi:type="dcterms:W3CDTF">2006-08-16T00:00:00Z</dcterms:created>
  <dcterms:modified xsi:type="dcterms:W3CDTF">2024-08-25T12:52:27Z</dcterms:modified>
  <dc:identifier>DAGOoKpDNNo</dc:identifier>
</cp:coreProperties>
</file>